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5"/>
  </p:notesMasterIdLst>
  <p:handoutMasterIdLst>
    <p:handoutMasterId r:id="rId36"/>
  </p:handoutMasterIdLst>
  <p:sldIdLst>
    <p:sldId id="257" r:id="rId2"/>
    <p:sldId id="288" r:id="rId3"/>
    <p:sldId id="278" r:id="rId4"/>
    <p:sldId id="263" r:id="rId5"/>
    <p:sldId id="260" r:id="rId6"/>
    <p:sldId id="261" r:id="rId7"/>
    <p:sldId id="285" r:id="rId8"/>
    <p:sldId id="258" r:id="rId9"/>
    <p:sldId id="266" r:id="rId10"/>
    <p:sldId id="279" r:id="rId11"/>
    <p:sldId id="259" r:id="rId12"/>
    <p:sldId id="264" r:id="rId13"/>
    <p:sldId id="265" r:id="rId14"/>
    <p:sldId id="268" r:id="rId15"/>
    <p:sldId id="269" r:id="rId16"/>
    <p:sldId id="271" r:id="rId17"/>
    <p:sldId id="267" r:id="rId18"/>
    <p:sldId id="272" r:id="rId19"/>
    <p:sldId id="274" r:id="rId20"/>
    <p:sldId id="281" r:id="rId21"/>
    <p:sldId id="275" r:id="rId22"/>
    <p:sldId id="276" r:id="rId23"/>
    <p:sldId id="280" r:id="rId24"/>
    <p:sldId id="277" r:id="rId25"/>
    <p:sldId id="284" r:id="rId26"/>
    <p:sldId id="287" r:id="rId27"/>
    <p:sldId id="273" r:id="rId28"/>
    <p:sldId id="270" r:id="rId29"/>
    <p:sldId id="283" r:id="rId30"/>
    <p:sldId id="289" r:id="rId31"/>
    <p:sldId id="290" r:id="rId32"/>
    <p:sldId id="282" r:id="rId33"/>
    <p:sldId id="286" r:id="rId34"/>
  </p:sldIdLst>
  <p:sldSz cx="9144000" cy="6858000" type="screen4x3"/>
  <p:notesSz cx="7096125" cy="9382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69" d="100"/>
          <a:sy n="69" d="100"/>
        </p:scale>
        <p:origin x="-141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4988" cy="469106"/>
          </a:xfrm>
          <a:prstGeom prst="rect">
            <a:avLst/>
          </a:prstGeom>
        </p:spPr>
        <p:txBody>
          <a:bodyPr vert="horz" lIns="94156" tIns="47078" rIns="94156" bIns="47078" rtlCol="0"/>
          <a:lstStyle>
            <a:lvl1pPr algn="l">
              <a:defRPr sz="1200"/>
            </a:lvl1pPr>
          </a:lstStyle>
          <a:p>
            <a:endParaRPr lang="en-US"/>
          </a:p>
        </p:txBody>
      </p:sp>
      <p:sp>
        <p:nvSpPr>
          <p:cNvPr id="3" name="Date Placeholder 2"/>
          <p:cNvSpPr>
            <a:spLocks noGrp="1"/>
          </p:cNvSpPr>
          <p:nvPr>
            <p:ph type="dt" sz="quarter" idx="1"/>
          </p:nvPr>
        </p:nvSpPr>
        <p:spPr>
          <a:xfrm>
            <a:off x="4019495" y="0"/>
            <a:ext cx="3074988" cy="469106"/>
          </a:xfrm>
          <a:prstGeom prst="rect">
            <a:avLst/>
          </a:prstGeom>
        </p:spPr>
        <p:txBody>
          <a:bodyPr vert="horz" lIns="94156" tIns="47078" rIns="94156" bIns="47078" rtlCol="0"/>
          <a:lstStyle>
            <a:lvl1pPr algn="r">
              <a:defRPr sz="1200"/>
            </a:lvl1pPr>
          </a:lstStyle>
          <a:p>
            <a:fld id="{F8F13089-717A-4FDA-B6CE-736943C7E022}" type="datetimeFigureOut">
              <a:rPr lang="en-US" smtClean="0"/>
              <a:t>5/16/2017</a:t>
            </a:fld>
            <a:endParaRPr lang="en-US"/>
          </a:p>
        </p:txBody>
      </p:sp>
      <p:sp>
        <p:nvSpPr>
          <p:cNvPr id="4" name="Footer Placeholder 3"/>
          <p:cNvSpPr>
            <a:spLocks noGrp="1"/>
          </p:cNvSpPr>
          <p:nvPr>
            <p:ph type="ftr" sz="quarter" idx="2"/>
          </p:nvPr>
        </p:nvSpPr>
        <p:spPr>
          <a:xfrm>
            <a:off x="0" y="8911391"/>
            <a:ext cx="3074988" cy="469106"/>
          </a:xfrm>
          <a:prstGeom prst="rect">
            <a:avLst/>
          </a:prstGeom>
        </p:spPr>
        <p:txBody>
          <a:bodyPr vert="horz" lIns="94156" tIns="47078" rIns="94156" bIns="47078" rtlCol="0" anchor="b"/>
          <a:lstStyle>
            <a:lvl1pPr algn="l">
              <a:defRPr sz="1200"/>
            </a:lvl1pPr>
          </a:lstStyle>
          <a:p>
            <a:endParaRPr lang="en-US"/>
          </a:p>
        </p:txBody>
      </p:sp>
      <p:sp>
        <p:nvSpPr>
          <p:cNvPr id="5" name="Slide Number Placeholder 4"/>
          <p:cNvSpPr>
            <a:spLocks noGrp="1"/>
          </p:cNvSpPr>
          <p:nvPr>
            <p:ph type="sldNum" sz="quarter" idx="3"/>
          </p:nvPr>
        </p:nvSpPr>
        <p:spPr>
          <a:xfrm>
            <a:off x="4019495" y="8911391"/>
            <a:ext cx="3074988" cy="469106"/>
          </a:xfrm>
          <a:prstGeom prst="rect">
            <a:avLst/>
          </a:prstGeom>
        </p:spPr>
        <p:txBody>
          <a:bodyPr vert="horz" lIns="94156" tIns="47078" rIns="94156" bIns="47078" rtlCol="0" anchor="b"/>
          <a:lstStyle>
            <a:lvl1pPr algn="r">
              <a:defRPr sz="1200"/>
            </a:lvl1pPr>
          </a:lstStyle>
          <a:p>
            <a:fld id="{163358BB-2B9E-45C8-BC31-507A00BD333D}" type="slidenum">
              <a:rPr lang="en-US" smtClean="0"/>
              <a:t>‹#›</a:t>
            </a:fld>
            <a:endParaRPr lang="en-US"/>
          </a:p>
        </p:txBody>
      </p:sp>
    </p:spTree>
    <p:extLst>
      <p:ext uri="{BB962C8B-B14F-4D97-AF65-F5344CB8AC3E}">
        <p14:creationId xmlns:p14="http://schemas.microsoft.com/office/powerpoint/2010/main" val="2102803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4988" cy="469106"/>
          </a:xfrm>
          <a:prstGeom prst="rect">
            <a:avLst/>
          </a:prstGeom>
        </p:spPr>
        <p:txBody>
          <a:bodyPr vert="horz" lIns="94156" tIns="47078" rIns="94156" bIns="47078" rtlCol="0"/>
          <a:lstStyle>
            <a:lvl1pPr algn="l">
              <a:defRPr sz="1200"/>
            </a:lvl1pPr>
          </a:lstStyle>
          <a:p>
            <a:endParaRPr lang="en-US"/>
          </a:p>
        </p:txBody>
      </p:sp>
      <p:sp>
        <p:nvSpPr>
          <p:cNvPr id="3" name="Date Placeholder 2"/>
          <p:cNvSpPr>
            <a:spLocks noGrp="1"/>
          </p:cNvSpPr>
          <p:nvPr>
            <p:ph type="dt" idx="1"/>
          </p:nvPr>
        </p:nvSpPr>
        <p:spPr>
          <a:xfrm>
            <a:off x="4019495" y="0"/>
            <a:ext cx="3074988" cy="469106"/>
          </a:xfrm>
          <a:prstGeom prst="rect">
            <a:avLst/>
          </a:prstGeom>
        </p:spPr>
        <p:txBody>
          <a:bodyPr vert="horz" lIns="94156" tIns="47078" rIns="94156" bIns="47078" rtlCol="0"/>
          <a:lstStyle>
            <a:lvl1pPr algn="r">
              <a:defRPr sz="1200"/>
            </a:lvl1pPr>
          </a:lstStyle>
          <a:p>
            <a:fld id="{60E2D91B-EE38-4A32-BC46-F609BF958C0C}" type="datetimeFigureOut">
              <a:rPr lang="en-US" smtClean="0"/>
              <a:t>5/16/2017</a:t>
            </a:fld>
            <a:endParaRPr lang="en-US"/>
          </a:p>
        </p:txBody>
      </p:sp>
      <p:sp>
        <p:nvSpPr>
          <p:cNvPr id="4" name="Slide Image Placeholder 3"/>
          <p:cNvSpPr>
            <a:spLocks noGrp="1" noRot="1" noChangeAspect="1"/>
          </p:cNvSpPr>
          <p:nvPr>
            <p:ph type="sldImg" idx="2"/>
          </p:nvPr>
        </p:nvSpPr>
        <p:spPr>
          <a:xfrm>
            <a:off x="1203325" y="703263"/>
            <a:ext cx="4689475" cy="3517900"/>
          </a:xfrm>
          <a:prstGeom prst="rect">
            <a:avLst/>
          </a:prstGeom>
          <a:noFill/>
          <a:ln w="12700">
            <a:solidFill>
              <a:prstClr val="black"/>
            </a:solidFill>
          </a:ln>
        </p:spPr>
        <p:txBody>
          <a:bodyPr vert="horz" lIns="94156" tIns="47078" rIns="94156" bIns="47078" rtlCol="0" anchor="ctr"/>
          <a:lstStyle/>
          <a:p>
            <a:endParaRPr lang="en-US"/>
          </a:p>
        </p:txBody>
      </p:sp>
      <p:sp>
        <p:nvSpPr>
          <p:cNvPr id="5" name="Notes Placeholder 4"/>
          <p:cNvSpPr>
            <a:spLocks noGrp="1"/>
          </p:cNvSpPr>
          <p:nvPr>
            <p:ph type="body" sz="quarter" idx="3"/>
          </p:nvPr>
        </p:nvSpPr>
        <p:spPr>
          <a:xfrm>
            <a:off x="709613" y="4456510"/>
            <a:ext cx="5676900" cy="4221956"/>
          </a:xfrm>
          <a:prstGeom prst="rect">
            <a:avLst/>
          </a:prstGeom>
        </p:spPr>
        <p:txBody>
          <a:bodyPr vert="horz" lIns="94156" tIns="47078" rIns="94156" bIns="470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1391"/>
            <a:ext cx="3074988" cy="469106"/>
          </a:xfrm>
          <a:prstGeom prst="rect">
            <a:avLst/>
          </a:prstGeom>
        </p:spPr>
        <p:txBody>
          <a:bodyPr vert="horz" lIns="94156" tIns="47078" rIns="94156" bIns="47078" rtlCol="0" anchor="b"/>
          <a:lstStyle>
            <a:lvl1pPr algn="l">
              <a:defRPr sz="1200"/>
            </a:lvl1pPr>
          </a:lstStyle>
          <a:p>
            <a:endParaRPr lang="en-US"/>
          </a:p>
        </p:txBody>
      </p:sp>
      <p:sp>
        <p:nvSpPr>
          <p:cNvPr id="7" name="Slide Number Placeholder 6"/>
          <p:cNvSpPr>
            <a:spLocks noGrp="1"/>
          </p:cNvSpPr>
          <p:nvPr>
            <p:ph type="sldNum" sz="quarter" idx="5"/>
          </p:nvPr>
        </p:nvSpPr>
        <p:spPr>
          <a:xfrm>
            <a:off x="4019495" y="8911391"/>
            <a:ext cx="3074988" cy="469106"/>
          </a:xfrm>
          <a:prstGeom prst="rect">
            <a:avLst/>
          </a:prstGeom>
        </p:spPr>
        <p:txBody>
          <a:bodyPr vert="horz" lIns="94156" tIns="47078" rIns="94156" bIns="47078" rtlCol="0" anchor="b"/>
          <a:lstStyle>
            <a:lvl1pPr algn="r">
              <a:defRPr sz="1200"/>
            </a:lvl1pPr>
          </a:lstStyle>
          <a:p>
            <a:fld id="{0C2D30D0-788F-4D43-B464-7B26AC181DF6}" type="slidenum">
              <a:rPr lang="en-US" smtClean="0"/>
              <a:t>‹#›</a:t>
            </a:fld>
            <a:endParaRPr lang="en-US"/>
          </a:p>
        </p:txBody>
      </p:sp>
    </p:spTree>
    <p:extLst>
      <p:ext uri="{BB962C8B-B14F-4D97-AF65-F5344CB8AC3E}">
        <p14:creationId xmlns:p14="http://schemas.microsoft.com/office/powerpoint/2010/main" val="2034683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Feeling</a:t>
            </a:r>
            <a:r>
              <a:rPr lang="en-US" baseline="0" dirty="0" smtClean="0"/>
              <a:t> of well-being and elation.</a:t>
            </a:r>
            <a:endParaRPr lang="en-US" dirty="0"/>
          </a:p>
        </p:txBody>
      </p:sp>
      <p:sp>
        <p:nvSpPr>
          <p:cNvPr id="4" name="Slide Number Placeholder 3"/>
          <p:cNvSpPr>
            <a:spLocks noGrp="1"/>
          </p:cNvSpPr>
          <p:nvPr>
            <p:ph type="sldNum" sz="quarter" idx="10"/>
          </p:nvPr>
        </p:nvSpPr>
        <p:spPr/>
        <p:txBody>
          <a:bodyPr/>
          <a:lstStyle/>
          <a:p>
            <a:fld id="{0C2D30D0-788F-4D43-B464-7B26AC181DF6}" type="slidenum">
              <a:rPr lang="en-US" smtClean="0"/>
              <a:t>3</a:t>
            </a:fld>
            <a:endParaRPr lang="en-US"/>
          </a:p>
        </p:txBody>
      </p:sp>
    </p:spTree>
    <p:extLst>
      <p:ext uri="{BB962C8B-B14F-4D97-AF65-F5344CB8AC3E}">
        <p14:creationId xmlns:p14="http://schemas.microsoft.com/office/powerpoint/2010/main" val="3115041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Opiates</a:t>
            </a:r>
            <a:r>
              <a:rPr lang="en-US" dirty="0"/>
              <a:t> are drugs derived from opium. At one time "</a:t>
            </a:r>
            <a:r>
              <a:rPr lang="en-US" b="1" dirty="0"/>
              <a:t>opioids</a:t>
            </a:r>
            <a:r>
              <a:rPr lang="en-US" dirty="0"/>
              <a:t>" referred to </a:t>
            </a:r>
            <a:r>
              <a:rPr lang="en-US" dirty="0" err="1"/>
              <a:t>synthetic</a:t>
            </a:r>
            <a:r>
              <a:rPr lang="en-US" b="1" dirty="0" err="1"/>
              <a:t>opiates</a:t>
            </a:r>
            <a:r>
              <a:rPr lang="en-US" dirty="0"/>
              <a:t> only (drugs created to emulate opium, however different chemically). Now the term </a:t>
            </a:r>
            <a:r>
              <a:rPr lang="en-US" b="1" dirty="0"/>
              <a:t>Opioid</a:t>
            </a:r>
            <a:r>
              <a:rPr lang="en-US" dirty="0"/>
              <a:t> is used for the entire family of </a:t>
            </a:r>
            <a:r>
              <a:rPr lang="en-US" b="1" dirty="0"/>
              <a:t>opiates</a:t>
            </a:r>
            <a:r>
              <a:rPr lang="en-US" dirty="0"/>
              <a:t> including natural, synthetic and semi-synthetic.</a:t>
            </a:r>
          </a:p>
        </p:txBody>
      </p:sp>
      <p:sp>
        <p:nvSpPr>
          <p:cNvPr id="4" name="Slide Number Placeholder 3"/>
          <p:cNvSpPr>
            <a:spLocks noGrp="1"/>
          </p:cNvSpPr>
          <p:nvPr>
            <p:ph type="sldNum" sz="quarter" idx="10"/>
          </p:nvPr>
        </p:nvSpPr>
        <p:spPr/>
        <p:txBody>
          <a:bodyPr/>
          <a:lstStyle/>
          <a:p>
            <a:fld id="{0C2D30D0-788F-4D43-B464-7B26AC181DF6}" type="slidenum">
              <a:rPr lang="en-US" smtClean="0"/>
              <a:t>4</a:t>
            </a:fld>
            <a:endParaRPr lang="en-US"/>
          </a:p>
        </p:txBody>
      </p:sp>
    </p:spTree>
    <p:extLst>
      <p:ext uri="{BB962C8B-B14F-4D97-AF65-F5344CB8AC3E}">
        <p14:creationId xmlns:p14="http://schemas.microsoft.com/office/powerpoint/2010/main" val="3729872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Opioid</a:t>
            </a:r>
            <a:r>
              <a:rPr lang="en-US" baseline="0" dirty="0" smtClean="0"/>
              <a:t> Epidemic does not discriminate – it preys on people of any age, race, educational level and economic status.</a:t>
            </a:r>
            <a:endParaRPr lang="en-US" dirty="0"/>
          </a:p>
        </p:txBody>
      </p:sp>
      <p:sp>
        <p:nvSpPr>
          <p:cNvPr id="4" name="Slide Number Placeholder 3"/>
          <p:cNvSpPr>
            <a:spLocks noGrp="1"/>
          </p:cNvSpPr>
          <p:nvPr>
            <p:ph type="sldNum" sz="quarter" idx="10"/>
          </p:nvPr>
        </p:nvSpPr>
        <p:spPr/>
        <p:txBody>
          <a:bodyPr/>
          <a:lstStyle/>
          <a:p>
            <a:fld id="{0C2D30D0-788F-4D43-B464-7B26AC181DF6}" type="slidenum">
              <a:rPr lang="en-US" smtClean="0"/>
              <a:t>13</a:t>
            </a:fld>
            <a:endParaRPr lang="en-US"/>
          </a:p>
        </p:txBody>
      </p:sp>
    </p:spTree>
    <p:extLst>
      <p:ext uri="{BB962C8B-B14F-4D97-AF65-F5344CB8AC3E}">
        <p14:creationId xmlns:p14="http://schemas.microsoft.com/office/powerpoint/2010/main" val="138350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2D30D0-788F-4D43-B464-7B26AC181DF6}" type="slidenum">
              <a:rPr lang="en-US" smtClean="0"/>
              <a:t>14</a:t>
            </a:fld>
            <a:endParaRPr lang="en-US"/>
          </a:p>
        </p:txBody>
      </p:sp>
    </p:spTree>
    <p:extLst>
      <p:ext uri="{BB962C8B-B14F-4D97-AF65-F5344CB8AC3E}">
        <p14:creationId xmlns:p14="http://schemas.microsoft.com/office/powerpoint/2010/main" val="386191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reasons behind the opioid epidemic are many and multi-faceted.  We don’t tout naloxone as </a:t>
            </a:r>
            <a:r>
              <a:rPr lang="en-US" dirty="0" smtClean="0"/>
              <a:t>the solution to the opioid</a:t>
            </a:r>
            <a:r>
              <a:rPr lang="en-US" baseline="0" dirty="0" smtClean="0"/>
              <a:t> epidemic, but it should be included as part of the plan, as it gives an individual a chance to seek the help they need and become one less statistic.</a:t>
            </a:r>
            <a:endParaRPr lang="en-US" dirty="0"/>
          </a:p>
        </p:txBody>
      </p:sp>
      <p:sp>
        <p:nvSpPr>
          <p:cNvPr id="4" name="Slide Number Placeholder 3"/>
          <p:cNvSpPr>
            <a:spLocks noGrp="1"/>
          </p:cNvSpPr>
          <p:nvPr>
            <p:ph type="sldNum" sz="quarter" idx="10"/>
          </p:nvPr>
        </p:nvSpPr>
        <p:spPr/>
        <p:txBody>
          <a:bodyPr/>
          <a:lstStyle/>
          <a:p>
            <a:fld id="{0C2D30D0-788F-4D43-B464-7B26AC181DF6}" type="slidenum">
              <a:rPr lang="en-US" smtClean="0"/>
              <a:t>17</a:t>
            </a:fld>
            <a:endParaRPr lang="en-US"/>
          </a:p>
        </p:txBody>
      </p:sp>
    </p:spTree>
    <p:extLst>
      <p:ext uri="{BB962C8B-B14F-4D97-AF65-F5344CB8AC3E}">
        <p14:creationId xmlns:p14="http://schemas.microsoft.com/office/powerpoint/2010/main" val="1479236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A Terminal Distributor of Dangerous Drugs (TDDD) is a person (individual, partnership, association, limited liability company, corporation or government agency) who is engaged in the sale of dangerous drugs at retail, or any person, other than a wholesale distributor or a pharmacist, who has possession, custody, or control of dangerous drugs for any purpose other than for that person’s own use and consumption.</a:t>
            </a:r>
          </a:p>
          <a:p>
            <a:pPr fontAlgn="base"/>
            <a:r>
              <a:rPr lang="en-US" dirty="0"/>
              <a:t>Sites licensed as TDDDs include, but are not limited to, pharmacies, hospitals, nursing homes, emergency medical service organizations, laboratories and all other locations that procure dangerous drugs for sale or other distribution by or under the supervision of a pharmacist or licensed health professional authorized to prescribe drugs.</a:t>
            </a:r>
          </a:p>
          <a:p>
            <a:endParaRPr lang="en-US" dirty="0"/>
          </a:p>
        </p:txBody>
      </p:sp>
      <p:sp>
        <p:nvSpPr>
          <p:cNvPr id="4" name="Slide Number Placeholder 3"/>
          <p:cNvSpPr>
            <a:spLocks noGrp="1"/>
          </p:cNvSpPr>
          <p:nvPr>
            <p:ph type="sldNum" sz="quarter" idx="10"/>
          </p:nvPr>
        </p:nvSpPr>
        <p:spPr/>
        <p:txBody>
          <a:bodyPr/>
          <a:lstStyle/>
          <a:p>
            <a:fld id="{0C2D30D0-788F-4D43-B464-7B26AC181DF6}" type="slidenum">
              <a:rPr lang="en-US" smtClean="0"/>
              <a:t>18</a:t>
            </a:fld>
            <a:endParaRPr lang="en-US"/>
          </a:p>
        </p:txBody>
      </p:sp>
    </p:spTree>
    <p:extLst>
      <p:ext uri="{BB962C8B-B14F-4D97-AF65-F5344CB8AC3E}">
        <p14:creationId xmlns:p14="http://schemas.microsoft.com/office/powerpoint/2010/main" val="96585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law permits entities, referred to as "Service Entities," that serve individuals who may be at risk of experiencing an opioid-related overdose to procure naloxone for use in emergency situations. It defines "Service Entity" as a public or private entity that provides services to individuals who there is reason to believe may be at risk of experiencing an opioid-related overdose</a:t>
            </a:r>
            <a:endParaRPr lang="en-US" dirty="0"/>
          </a:p>
        </p:txBody>
      </p:sp>
      <p:sp>
        <p:nvSpPr>
          <p:cNvPr id="4" name="Slide Number Placeholder 3"/>
          <p:cNvSpPr>
            <a:spLocks noGrp="1"/>
          </p:cNvSpPr>
          <p:nvPr>
            <p:ph type="sldNum" sz="quarter" idx="10"/>
          </p:nvPr>
        </p:nvSpPr>
        <p:spPr/>
        <p:txBody>
          <a:bodyPr/>
          <a:lstStyle/>
          <a:p>
            <a:fld id="{0C2D30D0-788F-4D43-B464-7B26AC181DF6}" type="slidenum">
              <a:rPr lang="en-US" smtClean="0"/>
              <a:t>19</a:t>
            </a:fld>
            <a:endParaRPr lang="en-US"/>
          </a:p>
        </p:txBody>
      </p:sp>
    </p:spTree>
    <p:extLst>
      <p:ext uri="{BB962C8B-B14F-4D97-AF65-F5344CB8AC3E}">
        <p14:creationId xmlns:p14="http://schemas.microsoft.com/office/powerpoint/2010/main" val="346492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law permits an employee, volunteer, contractor of a Service Entity to administer naloxone pursuant to the physician-approved protocol.</a:t>
            </a:r>
          </a:p>
          <a:p>
            <a:r>
              <a:rPr lang="en-US" dirty="0" smtClean="0"/>
              <a:t>There is no requirement in the law indicating when the protocol for naloxone administration must be renewed or reviewed.</a:t>
            </a:r>
            <a:endParaRPr lang="en-US" dirty="0"/>
          </a:p>
        </p:txBody>
      </p:sp>
      <p:sp>
        <p:nvSpPr>
          <p:cNvPr id="4" name="Slide Number Placeholder 3"/>
          <p:cNvSpPr>
            <a:spLocks noGrp="1"/>
          </p:cNvSpPr>
          <p:nvPr>
            <p:ph type="sldNum" sz="quarter" idx="10"/>
          </p:nvPr>
        </p:nvSpPr>
        <p:spPr/>
        <p:txBody>
          <a:bodyPr/>
          <a:lstStyle/>
          <a:p>
            <a:fld id="{0C2D30D0-788F-4D43-B464-7B26AC181DF6}" type="slidenum">
              <a:rPr lang="en-US" smtClean="0"/>
              <a:t>22</a:t>
            </a:fld>
            <a:endParaRPr lang="en-US"/>
          </a:p>
        </p:txBody>
      </p:sp>
    </p:spTree>
    <p:extLst>
      <p:ext uri="{BB962C8B-B14F-4D97-AF65-F5344CB8AC3E}">
        <p14:creationId xmlns:p14="http://schemas.microsoft.com/office/powerpoint/2010/main" val="4027978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D570CA-4CBC-4D97-9047-117BDE4ED8F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6B3CD-B4A9-4426-BACA-CFA5C64D5A3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D570CA-4CBC-4D97-9047-117BDE4ED8F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6B3CD-B4A9-4426-BACA-CFA5C64D5A3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D570CA-4CBC-4D97-9047-117BDE4ED8F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6B3CD-B4A9-4426-BACA-CFA5C64D5A3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D570CA-4CBC-4D97-9047-117BDE4ED8F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6B3CD-B4A9-4426-BACA-CFA5C64D5A3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D570CA-4CBC-4D97-9047-117BDE4ED8F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6B3CD-B4A9-4426-BACA-CFA5C64D5A3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5D570CA-4CBC-4D97-9047-117BDE4ED8F4}"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6B3CD-B4A9-4426-BACA-CFA5C64D5A3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D570CA-4CBC-4D97-9047-117BDE4ED8F4}" type="datetimeFigureOut">
              <a:rPr lang="en-US" smtClean="0"/>
              <a:t>5/16/2017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46B3CD-B4A9-4426-BACA-CFA5C64D5A3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D570CA-4CBC-4D97-9047-117BDE4ED8F4}" type="datetimeFigureOut">
              <a:rPr lang="en-US" smtClean="0"/>
              <a:t>5/16/2017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46B3CD-B4A9-4426-BACA-CFA5C64D5A3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D570CA-4CBC-4D97-9047-117BDE4ED8F4}"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46B3CD-B4A9-4426-BACA-CFA5C64D5A3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D570CA-4CBC-4D97-9047-117BDE4ED8F4}"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6B3CD-B4A9-4426-BACA-CFA5C64D5A3B}"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75D570CA-4CBC-4D97-9047-117BDE4ED8F4}" type="datetimeFigureOut">
              <a:rPr lang="en-US" smtClean="0"/>
              <a:t>5/16/2017</a:t>
            </a:fld>
            <a:endParaRPr lang="en-US"/>
          </a:p>
        </p:txBody>
      </p:sp>
      <p:sp>
        <p:nvSpPr>
          <p:cNvPr id="9" name="Slide Number Placeholder 8"/>
          <p:cNvSpPr>
            <a:spLocks noGrp="1"/>
          </p:cNvSpPr>
          <p:nvPr>
            <p:ph type="sldNum" sz="quarter" idx="11"/>
          </p:nvPr>
        </p:nvSpPr>
        <p:spPr/>
        <p:txBody>
          <a:bodyPr/>
          <a:lstStyle/>
          <a:p>
            <a:fld id="{3446B3CD-B4A9-4426-BACA-CFA5C64D5A3B}"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446B3CD-B4A9-4426-BACA-CFA5C64D5A3B}"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75D570CA-4CBC-4D97-9047-117BDE4ED8F4}" type="datetimeFigureOut">
              <a:rPr lang="en-US" smtClean="0"/>
              <a:t>5/16/2017</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pharmacy.ohio.gov/licenselookup"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kff.org/state-category/health-status/opioids/" TargetMode="External"/><Relationship Id="rId2" Type="http://schemas.openxmlformats.org/officeDocument/2006/relationships/hyperlink" Target="http://www.cdcfoundation.org/businesspulse/opioid-overdose-epidemic"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odh.ohio.gov/health/vipp/drug/ProjectDAWN.aspx" TargetMode="External"/><Relationship Id="rId2" Type="http://schemas.openxmlformats.org/officeDocument/2006/relationships/hyperlink" Target="https://bwc.expoplanner.com/files/6/SpeakerFiles/726_470_3921_Handout_A_Look_at_the_Impact_of_Opioid_Analgesics_on_the_Body_Systems_OSC_2017.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legislature.ohio.gov/download?key=6079&amp;format=pdf" TargetMode="External"/><Relationship Id="rId2" Type="http://schemas.openxmlformats.org/officeDocument/2006/relationships/hyperlink" Target="https://pharmacy.ohio.gov/Documents/Pubs/Naloxone/Service%20Entity%20Resources/Guidance%20Document%20-%20Naloxone%20for%20Administration%20by%20Service%20Entity%20Personnel.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blogs.cdc.gov/niosh-science-blog/2015/12/21/opioid-overdose/" TargetMode="External"/><Relationship Id="rId2" Type="http://schemas.openxmlformats.org/officeDocument/2006/relationships/hyperlink" Target="https://www.drugabuse.gov/drugs-abuse/opioid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62200"/>
            <a:ext cx="7851648" cy="1828800"/>
          </a:xfrm>
        </p:spPr>
        <p:txBody>
          <a:bodyPr/>
          <a:lstStyle/>
          <a:p>
            <a:r>
              <a:rPr lang="en-US" dirty="0" smtClean="0"/>
              <a:t>Naloxone in the Workplace</a:t>
            </a:r>
            <a:endParaRPr lang="en-US" dirty="0"/>
          </a:p>
        </p:txBody>
      </p:sp>
      <p:sp>
        <p:nvSpPr>
          <p:cNvPr id="3" name="Subtitle 2"/>
          <p:cNvSpPr>
            <a:spLocks noGrp="1"/>
          </p:cNvSpPr>
          <p:nvPr>
            <p:ph type="subTitle" idx="1"/>
          </p:nvPr>
        </p:nvSpPr>
        <p:spPr>
          <a:xfrm>
            <a:off x="609600" y="4191000"/>
            <a:ext cx="7854696" cy="1752600"/>
          </a:xfrm>
        </p:spPr>
        <p:txBody>
          <a:bodyPr/>
          <a:lstStyle/>
          <a:p>
            <a:r>
              <a:rPr lang="en-US" dirty="0" smtClean="0"/>
              <a:t>Dawn Cole</a:t>
            </a:r>
          </a:p>
          <a:p>
            <a:r>
              <a:rPr lang="en-US" dirty="0" smtClean="0"/>
              <a:t>Lake County General Health District</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 y="0"/>
            <a:ext cx="3733800" cy="1619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0171" y="5620783"/>
            <a:ext cx="5413829" cy="1240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212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 Overdose in Ohio</a:t>
            </a:r>
            <a:endParaRPr lang="en-US" dirty="0"/>
          </a:p>
        </p:txBody>
      </p:sp>
      <p:sp>
        <p:nvSpPr>
          <p:cNvPr id="3" name="Content Placeholder 2"/>
          <p:cNvSpPr>
            <a:spLocks noGrp="1"/>
          </p:cNvSpPr>
          <p:nvPr>
            <p:ph idx="1"/>
          </p:nvPr>
        </p:nvSpPr>
        <p:spPr/>
        <p:txBody>
          <a:bodyPr/>
          <a:lstStyle/>
          <a:p>
            <a:r>
              <a:rPr lang="en-US" b="1" dirty="0" smtClean="0"/>
              <a:t>OHIO LEADS THE NATION IN OPIOID OVERDOSE DEATHS</a:t>
            </a:r>
          </a:p>
          <a:p>
            <a:pPr lvl="1"/>
            <a:r>
              <a:rPr lang="en-US" dirty="0" smtClean="0"/>
              <a:t>Ohio has the country’s most deaths related to heroin – 1 in 9 heroin deaths across the USA happened in Ohio.</a:t>
            </a:r>
          </a:p>
          <a:p>
            <a:pPr lvl="1"/>
            <a:r>
              <a:rPr lang="en-US" dirty="0" smtClean="0"/>
              <a:t>Ohio also recorded the most deaths from synthetic opioids – 1 in 14 USA deaths.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415145"/>
            <a:ext cx="3620362"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2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We’re in the midst of a national opioid overdose epidemic.</a:t>
            </a:r>
            <a:endParaRPr lang="en-US" dirty="0"/>
          </a:p>
        </p:txBody>
      </p:sp>
      <p:sp>
        <p:nvSpPr>
          <p:cNvPr id="3" name="Content Placeholder 2"/>
          <p:cNvSpPr>
            <a:spLocks noGrp="1"/>
          </p:cNvSpPr>
          <p:nvPr>
            <p:ph idx="1"/>
          </p:nvPr>
        </p:nvSpPr>
        <p:spPr/>
        <p:txBody>
          <a:bodyPr/>
          <a:lstStyle/>
          <a:p>
            <a:r>
              <a:rPr lang="en-US" dirty="0" smtClean="0"/>
              <a:t>Opioids (including prescription and illicit opioids) killed more than 33,000 Americans in 2015 – which was nearly quadruple the number from 2000. </a:t>
            </a:r>
            <a:r>
              <a:rPr lang="en-US" i="1" dirty="0" smtClean="0"/>
              <a:t>(Center for Disease Control and Prevention Foundation)</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0"/>
            <a:ext cx="509910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402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is 33,000?</a:t>
            </a:r>
            <a:endParaRPr lang="en-US" dirty="0"/>
          </a:p>
        </p:txBody>
      </p:sp>
      <p:sp>
        <p:nvSpPr>
          <p:cNvPr id="3" name="Text Placeholder 2"/>
          <p:cNvSpPr>
            <a:spLocks noGrp="1"/>
          </p:cNvSpPr>
          <p:nvPr>
            <p:ph type="body" idx="1"/>
          </p:nvPr>
        </p:nvSpPr>
        <p:spPr/>
        <p:txBody>
          <a:bodyPr/>
          <a:lstStyle/>
          <a:p>
            <a:r>
              <a:rPr lang="en-US" dirty="0" smtClean="0"/>
              <a:t>Population of Lake County, Ohio</a:t>
            </a:r>
            <a:endParaRPr lang="en-US" dirty="0"/>
          </a:p>
        </p:txBody>
      </p:sp>
      <p:sp>
        <p:nvSpPr>
          <p:cNvPr id="4" name="Content Placeholder 3"/>
          <p:cNvSpPr>
            <a:spLocks noGrp="1"/>
          </p:cNvSpPr>
          <p:nvPr>
            <p:ph sz="half" idx="2"/>
          </p:nvPr>
        </p:nvSpPr>
        <p:spPr/>
        <p:txBody>
          <a:bodyPr/>
          <a:lstStyle/>
          <a:p>
            <a:r>
              <a:rPr lang="en-US" dirty="0" smtClean="0"/>
              <a:t>230,041 (2010 Census) </a:t>
            </a:r>
          </a:p>
          <a:p>
            <a:r>
              <a:rPr lang="en-US" dirty="0" smtClean="0"/>
              <a:t>33,000 </a:t>
            </a:r>
            <a:r>
              <a:rPr lang="en-US" dirty="0"/>
              <a:t>is 13% of Lake County, Ohio’s entire </a:t>
            </a:r>
            <a:r>
              <a:rPr lang="en-US" dirty="0" smtClean="0"/>
              <a:t>population</a:t>
            </a:r>
            <a:endParaRPr lang="en-US" dirty="0"/>
          </a:p>
          <a:p>
            <a:endParaRPr lang="en-US" dirty="0"/>
          </a:p>
        </p:txBody>
      </p:sp>
      <p:sp>
        <p:nvSpPr>
          <p:cNvPr id="5" name="Text Placeholder 4"/>
          <p:cNvSpPr>
            <a:spLocks noGrp="1"/>
          </p:cNvSpPr>
          <p:nvPr>
            <p:ph type="body" sz="quarter" idx="3"/>
          </p:nvPr>
        </p:nvSpPr>
        <p:spPr/>
        <p:txBody>
          <a:bodyPr/>
          <a:lstStyle/>
          <a:p>
            <a:r>
              <a:rPr lang="en-US" dirty="0" smtClean="0"/>
              <a:t>Comparison</a:t>
            </a:r>
            <a:endParaRPr lang="en-US" dirty="0"/>
          </a:p>
        </p:txBody>
      </p:sp>
      <p:sp>
        <p:nvSpPr>
          <p:cNvPr id="6" name="Content Placeholder 5"/>
          <p:cNvSpPr>
            <a:spLocks noGrp="1"/>
          </p:cNvSpPr>
          <p:nvPr>
            <p:ph sz="quarter" idx="4"/>
          </p:nvPr>
        </p:nvSpPr>
        <p:spPr/>
        <p:txBody>
          <a:bodyPr/>
          <a:lstStyle/>
          <a:p>
            <a:r>
              <a:rPr lang="en-US" dirty="0" smtClean="0"/>
              <a:t>That’s a little more than the entire populations of Willoughby (22,268) North Madison (8547), Perry (1663) and Waite Hill (471) combined!</a:t>
            </a:r>
            <a:endParaRPr lang="en-US" dirty="0"/>
          </a:p>
        </p:txBody>
      </p:sp>
    </p:spTree>
    <p:extLst>
      <p:ext uri="{BB962C8B-B14F-4D97-AF65-F5344CB8AC3E}">
        <p14:creationId xmlns:p14="http://schemas.microsoft.com/office/powerpoint/2010/main" val="1480705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Speaking of Lake County, Ohio….</a:t>
            </a:r>
            <a:endParaRPr lang="en-US" dirty="0"/>
          </a:p>
        </p:txBody>
      </p:sp>
      <p:sp>
        <p:nvSpPr>
          <p:cNvPr id="3" name="Content Placeholder 2"/>
          <p:cNvSpPr>
            <a:spLocks noGrp="1"/>
          </p:cNvSpPr>
          <p:nvPr>
            <p:ph idx="1"/>
          </p:nvPr>
        </p:nvSpPr>
        <p:spPr/>
        <p:txBody>
          <a:bodyPr/>
          <a:lstStyle/>
          <a:p>
            <a:r>
              <a:rPr lang="en-US" dirty="0" smtClean="0"/>
              <a:t>In 2015, there were 42 unintentional drug-related deaths (18.2%) in Lake County. </a:t>
            </a:r>
          </a:p>
          <a:p>
            <a:r>
              <a:rPr lang="en-US" dirty="0" smtClean="0"/>
              <a:t>While 71% of accidental deaths involved more than one drug, opioids were involved in 40 of the 42 deaths (95%) (25 – Heroin; 15 – Fentanyl)</a:t>
            </a:r>
          </a:p>
          <a:p>
            <a:r>
              <a:rPr lang="en-US" dirty="0" smtClean="0"/>
              <a:t>71% of Lake County drug overdose deaths were males; 29% were females.</a:t>
            </a:r>
          </a:p>
          <a:p>
            <a:r>
              <a:rPr lang="en-US" dirty="0" smtClean="0"/>
              <a:t>All of the 42 deaths were Caucasian.</a:t>
            </a:r>
          </a:p>
          <a:p>
            <a:pPr marL="114300" indent="0">
              <a:buNone/>
            </a:pPr>
            <a:r>
              <a:rPr lang="en-US" sz="1200" i="1" dirty="0" smtClean="0"/>
              <a:t>(Lake County Unintentional Drug Overdose Deaths/Poisonings 2015 – Lake County General Health District)</a:t>
            </a:r>
          </a:p>
          <a:p>
            <a:endParaRPr lang="en-US" dirty="0" smtClean="0"/>
          </a:p>
        </p:txBody>
      </p:sp>
    </p:spTree>
    <p:extLst>
      <p:ext uri="{BB962C8B-B14F-4D97-AF65-F5344CB8AC3E}">
        <p14:creationId xmlns:p14="http://schemas.microsoft.com/office/powerpoint/2010/main" val="1729299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opioids affect the workplace?</a:t>
            </a:r>
            <a:endParaRPr lang="en-US" dirty="0"/>
          </a:p>
        </p:txBody>
      </p:sp>
      <p:sp>
        <p:nvSpPr>
          <p:cNvPr id="3" name="Content Placeholder 2"/>
          <p:cNvSpPr>
            <a:spLocks noGrp="1"/>
          </p:cNvSpPr>
          <p:nvPr>
            <p:ph idx="1"/>
          </p:nvPr>
        </p:nvSpPr>
        <p:spPr/>
        <p:txBody>
          <a:bodyPr/>
          <a:lstStyle/>
          <a:p>
            <a:r>
              <a:rPr lang="en-US" dirty="0" smtClean="0"/>
              <a:t>In </a:t>
            </a:r>
            <a:r>
              <a:rPr lang="en-US" dirty="0"/>
              <a:t>2011, approximately 25 percent of workers’ compensation prescription drug claim costs were for </a:t>
            </a:r>
            <a:r>
              <a:rPr lang="en-US" dirty="0" smtClean="0"/>
              <a:t>opioids </a:t>
            </a:r>
            <a:r>
              <a:rPr lang="en-US" i="1" dirty="0"/>
              <a:t>(CDC Foundation</a:t>
            </a:r>
            <a:r>
              <a:rPr lang="en-US" i="1" dirty="0" smtClean="0"/>
              <a:t>)</a:t>
            </a:r>
            <a:r>
              <a:rPr lang="en-US" dirty="0" smtClean="0"/>
              <a:t>. </a:t>
            </a:r>
          </a:p>
          <a:p>
            <a:pPr lvl="1"/>
            <a:r>
              <a:rPr lang="en-US" dirty="0" smtClean="0"/>
              <a:t>Prescription opioid use may impact a person’s ability to return to work.</a:t>
            </a:r>
          </a:p>
          <a:p>
            <a:pPr lvl="1"/>
            <a:r>
              <a:rPr lang="en-US" dirty="0" smtClean="0"/>
              <a:t>Workers under the influence of opioids are at increased risk of injury</a:t>
            </a:r>
          </a:p>
          <a:p>
            <a:r>
              <a:rPr lang="en-US" dirty="0" smtClean="0"/>
              <a:t>70</a:t>
            </a:r>
            <a:r>
              <a:rPr lang="en-US" dirty="0"/>
              <a:t>% of businesses report that prescription opioid abuse affects their workers </a:t>
            </a:r>
            <a:r>
              <a:rPr lang="en-US" i="1" dirty="0"/>
              <a:t>(National Safety Council).</a:t>
            </a:r>
          </a:p>
          <a:p>
            <a:r>
              <a:rPr lang="en-US" dirty="0" smtClean="0"/>
              <a:t>The </a:t>
            </a:r>
            <a:r>
              <a:rPr lang="en-US" dirty="0"/>
              <a:t>estimated lost productivity for people in the United States with opioid use disorder totaled $20.4 billion in </a:t>
            </a:r>
            <a:r>
              <a:rPr lang="en-US" dirty="0" smtClean="0"/>
              <a:t>2013 </a:t>
            </a:r>
            <a:r>
              <a:rPr lang="en-US" i="1" dirty="0" smtClean="0"/>
              <a:t>(CDC Foundation)</a:t>
            </a:r>
            <a:r>
              <a:rPr lang="en-US" dirty="0" smtClean="0"/>
              <a:t>.</a:t>
            </a:r>
          </a:p>
          <a:p>
            <a:endParaRPr lang="en-US" dirty="0" smtClean="0"/>
          </a:p>
          <a:p>
            <a:endParaRPr lang="en-US" dirty="0" smtClean="0"/>
          </a:p>
          <a:p>
            <a:endParaRPr lang="en-US" dirty="0"/>
          </a:p>
        </p:txBody>
      </p:sp>
    </p:spTree>
    <p:extLst>
      <p:ext uri="{BB962C8B-B14F-4D97-AF65-F5344CB8AC3E}">
        <p14:creationId xmlns:p14="http://schemas.microsoft.com/office/powerpoint/2010/main" val="2448403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opioids affect the workplace?</a:t>
            </a:r>
            <a:endParaRPr lang="en-US" dirty="0"/>
          </a:p>
        </p:txBody>
      </p:sp>
      <p:sp>
        <p:nvSpPr>
          <p:cNvPr id="3" name="Content Placeholder 2"/>
          <p:cNvSpPr>
            <a:spLocks noGrp="1"/>
          </p:cNvSpPr>
          <p:nvPr>
            <p:ph idx="1"/>
          </p:nvPr>
        </p:nvSpPr>
        <p:spPr/>
        <p:txBody>
          <a:bodyPr/>
          <a:lstStyle/>
          <a:p>
            <a:r>
              <a:rPr lang="en-US" dirty="0" smtClean="0"/>
              <a:t>Opioids:</a:t>
            </a:r>
          </a:p>
          <a:p>
            <a:pPr lvl="1"/>
            <a:r>
              <a:rPr lang="en-US" dirty="0" smtClean="0"/>
              <a:t>Cause fatigue and inactivity to the point that muscles become weakened and endurance declines;</a:t>
            </a:r>
          </a:p>
          <a:p>
            <a:pPr lvl="1"/>
            <a:r>
              <a:rPr lang="en-US" dirty="0" smtClean="0"/>
              <a:t>Increase the likelihood of developing sleep disturbances, either insomnia or excessive daytime sleepiness;</a:t>
            </a:r>
          </a:p>
          <a:p>
            <a:pPr lvl="1"/>
            <a:r>
              <a:rPr lang="en-US" dirty="0" smtClean="0"/>
              <a:t>Lead to decreased breathing rate and death due to respiratory depression (overdose)</a:t>
            </a:r>
          </a:p>
          <a:p>
            <a:pPr marL="411480" lvl="1" indent="0">
              <a:buNone/>
            </a:pPr>
            <a:r>
              <a:rPr lang="en-US" i="1" dirty="0" smtClean="0"/>
              <a:t>(2017 Ohio Safety Congress)</a:t>
            </a:r>
            <a:endParaRPr lang="en-US" i="1" dirty="0"/>
          </a:p>
        </p:txBody>
      </p:sp>
    </p:spTree>
    <p:extLst>
      <p:ext uri="{BB962C8B-B14F-4D97-AF65-F5344CB8AC3E}">
        <p14:creationId xmlns:p14="http://schemas.microsoft.com/office/powerpoint/2010/main" val="873765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a workplace do?</a:t>
            </a:r>
            <a:endParaRPr lang="en-US" dirty="0"/>
          </a:p>
        </p:txBody>
      </p:sp>
      <p:sp>
        <p:nvSpPr>
          <p:cNvPr id="3" name="Text Placeholder 2"/>
          <p:cNvSpPr>
            <a:spLocks noGrp="1"/>
          </p:cNvSpPr>
          <p:nvPr>
            <p:ph type="body" idx="1"/>
          </p:nvPr>
        </p:nvSpPr>
        <p:spPr/>
        <p:txBody>
          <a:bodyPr/>
          <a:lstStyle/>
          <a:p>
            <a:endParaRPr lang="en-US" dirty="0"/>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09" y="228600"/>
            <a:ext cx="7957747" cy="530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851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Naloxone is one evidence-based practice aimed at reducing opioid overdose.</a:t>
            </a:r>
            <a:endParaRPr lang="en-US" sz="3600"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2644" y="1981200"/>
            <a:ext cx="7169112"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186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Senate Bill 319 </a:t>
            </a:r>
            <a:endParaRPr lang="en-US" dirty="0"/>
          </a:p>
        </p:txBody>
      </p:sp>
      <p:sp>
        <p:nvSpPr>
          <p:cNvPr id="3" name="Content Placeholder 2"/>
          <p:cNvSpPr>
            <a:spLocks noGrp="1"/>
          </p:cNvSpPr>
          <p:nvPr>
            <p:ph idx="1"/>
          </p:nvPr>
        </p:nvSpPr>
        <p:spPr/>
        <p:txBody>
          <a:bodyPr/>
          <a:lstStyle/>
          <a:p>
            <a:r>
              <a:rPr lang="en-US" dirty="0" smtClean="0"/>
              <a:t>Signed January 4, 2017 by Governor Kasich and went into effect on April 6, 2017</a:t>
            </a:r>
          </a:p>
          <a:p>
            <a:r>
              <a:rPr lang="en-US" dirty="0" smtClean="0"/>
              <a:t>Lets Service Entities keep non-patient specific naloxone onsite in case of an emergency</a:t>
            </a:r>
          </a:p>
          <a:p>
            <a:r>
              <a:rPr lang="en-US" dirty="0"/>
              <a:t> Service </a:t>
            </a:r>
            <a:r>
              <a:rPr lang="en-US" dirty="0" smtClean="0"/>
              <a:t>Entities </a:t>
            </a:r>
            <a:r>
              <a:rPr lang="en-US" dirty="0"/>
              <a:t>must have a protocol signed by a physician or board of health to authorize storage and use of naloxone. </a:t>
            </a:r>
            <a:endParaRPr lang="en-US" dirty="0" smtClean="0"/>
          </a:p>
          <a:p>
            <a:r>
              <a:rPr lang="en-US" dirty="0"/>
              <a:t>Service </a:t>
            </a:r>
            <a:r>
              <a:rPr lang="en-US" dirty="0" smtClean="0"/>
              <a:t>Entities </a:t>
            </a:r>
            <a:r>
              <a:rPr lang="en-US" dirty="0"/>
              <a:t>can purchase naloxone from any wholesaler – they are exempt from the requirement of having a Terminal Distributor of Dangerous Drugs license</a:t>
            </a:r>
            <a:endParaRPr lang="en-US" dirty="0" smtClean="0"/>
          </a:p>
          <a:p>
            <a:r>
              <a:rPr lang="en-US" dirty="0" smtClean="0"/>
              <a:t>First Responders (Police</a:t>
            </a:r>
            <a:r>
              <a:rPr lang="en-US" dirty="0"/>
              <a:t>, </a:t>
            </a:r>
            <a:r>
              <a:rPr lang="en-US" dirty="0" smtClean="0"/>
              <a:t>Fire, EMS, etc.) </a:t>
            </a:r>
            <a:r>
              <a:rPr lang="en-US" dirty="0"/>
              <a:t>may transfer supplies of </a:t>
            </a:r>
            <a:r>
              <a:rPr lang="en-US" dirty="0" smtClean="0"/>
              <a:t>naloxone.   The </a:t>
            </a:r>
            <a:r>
              <a:rPr lang="en-US" dirty="0"/>
              <a:t>transfer must be documented (NDC, lot number, agency, date) in case of recall</a:t>
            </a:r>
            <a:endParaRPr lang="en-US" dirty="0" smtClean="0"/>
          </a:p>
          <a:p>
            <a:endParaRPr lang="en-US" dirty="0"/>
          </a:p>
        </p:txBody>
      </p:sp>
    </p:spTree>
    <p:extLst>
      <p:ext uri="{BB962C8B-B14F-4D97-AF65-F5344CB8AC3E}">
        <p14:creationId xmlns:p14="http://schemas.microsoft.com/office/powerpoint/2010/main" val="1564194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Senate Bill 319 – </a:t>
            </a:r>
            <a:br>
              <a:rPr lang="en-US" dirty="0" smtClean="0"/>
            </a:br>
            <a:r>
              <a:rPr lang="en-US" dirty="0" smtClean="0"/>
              <a:t>Service Entity</a:t>
            </a:r>
            <a:endParaRPr lang="en-US" dirty="0"/>
          </a:p>
        </p:txBody>
      </p:sp>
      <p:sp>
        <p:nvSpPr>
          <p:cNvPr id="3" name="Content Placeholder 2"/>
          <p:cNvSpPr>
            <a:spLocks noGrp="1"/>
          </p:cNvSpPr>
          <p:nvPr>
            <p:ph idx="1"/>
          </p:nvPr>
        </p:nvSpPr>
        <p:spPr/>
        <p:txBody>
          <a:bodyPr>
            <a:normAutofit/>
          </a:bodyPr>
          <a:lstStyle/>
          <a:p>
            <a:r>
              <a:rPr lang="en-US" dirty="0" smtClean="0"/>
              <a:t>Examples of Service Entities:</a:t>
            </a:r>
          </a:p>
          <a:p>
            <a:pPr lvl="1"/>
            <a:r>
              <a:rPr lang="en-US" dirty="0" smtClean="0"/>
              <a:t>Schools, Colleges, Universities</a:t>
            </a:r>
          </a:p>
          <a:p>
            <a:pPr lvl="1"/>
            <a:r>
              <a:rPr lang="en-US" dirty="0" smtClean="0"/>
              <a:t>Health Departments</a:t>
            </a:r>
          </a:p>
          <a:p>
            <a:pPr lvl="1"/>
            <a:r>
              <a:rPr lang="en-US" dirty="0" smtClean="0"/>
              <a:t>Community Addiction Services Providers</a:t>
            </a:r>
          </a:p>
          <a:p>
            <a:pPr lvl="1"/>
            <a:r>
              <a:rPr lang="en-US" dirty="0" smtClean="0"/>
              <a:t>Courts</a:t>
            </a:r>
          </a:p>
          <a:p>
            <a:pPr lvl="1"/>
            <a:r>
              <a:rPr lang="en-US" dirty="0" smtClean="0"/>
              <a:t>Probation Departments</a:t>
            </a:r>
          </a:p>
          <a:p>
            <a:pPr lvl="1"/>
            <a:r>
              <a:rPr lang="en-US" dirty="0" smtClean="0"/>
              <a:t>Halfway Houses</a:t>
            </a:r>
          </a:p>
          <a:p>
            <a:pPr lvl="1"/>
            <a:r>
              <a:rPr lang="en-US" dirty="0" smtClean="0"/>
              <a:t>Prisons, Jails</a:t>
            </a:r>
          </a:p>
          <a:p>
            <a:pPr lvl="1"/>
            <a:r>
              <a:rPr lang="en-US" dirty="0" smtClean="0"/>
              <a:t>Community Residential Center, Homeless Shelter</a:t>
            </a:r>
          </a:p>
          <a:p>
            <a:pPr lvl="1"/>
            <a:r>
              <a:rPr lang="en-US" dirty="0" smtClean="0"/>
              <a:t>Manufacturing Facilities</a:t>
            </a:r>
          </a:p>
          <a:p>
            <a:pPr lvl="1"/>
            <a:r>
              <a:rPr lang="en-US" dirty="0" smtClean="0"/>
              <a:t>Etc.</a:t>
            </a:r>
          </a:p>
          <a:p>
            <a:endParaRPr lang="en-US" dirty="0"/>
          </a:p>
        </p:txBody>
      </p:sp>
    </p:spTree>
    <p:extLst>
      <p:ext uri="{BB962C8B-B14F-4D97-AF65-F5344CB8AC3E}">
        <p14:creationId xmlns:p14="http://schemas.microsoft.com/office/powerpoint/2010/main" val="411323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Topics</a:t>
            </a:r>
            <a:endParaRPr lang="en-US" dirty="0"/>
          </a:p>
        </p:txBody>
      </p:sp>
      <p:sp>
        <p:nvSpPr>
          <p:cNvPr id="3" name="Content Placeholder 2"/>
          <p:cNvSpPr>
            <a:spLocks noGrp="1"/>
          </p:cNvSpPr>
          <p:nvPr>
            <p:ph idx="1"/>
          </p:nvPr>
        </p:nvSpPr>
        <p:spPr/>
        <p:txBody>
          <a:bodyPr/>
          <a:lstStyle/>
          <a:p>
            <a:r>
              <a:rPr lang="en-US" dirty="0" smtClean="0"/>
              <a:t>What are opioids?</a:t>
            </a:r>
          </a:p>
          <a:p>
            <a:r>
              <a:rPr lang="en-US" dirty="0" smtClean="0"/>
              <a:t>What is Naloxone?</a:t>
            </a:r>
          </a:p>
          <a:p>
            <a:r>
              <a:rPr lang="en-US" dirty="0" smtClean="0"/>
              <a:t>The Opioid Epidemic</a:t>
            </a:r>
          </a:p>
          <a:p>
            <a:r>
              <a:rPr lang="en-US" dirty="0" smtClean="0"/>
              <a:t>Naloxone in the Workplace</a:t>
            </a:r>
          </a:p>
          <a:p>
            <a:r>
              <a:rPr lang="en-US" dirty="0" smtClean="0"/>
              <a:t>Project DAWN </a:t>
            </a:r>
          </a:p>
          <a:p>
            <a:endParaRPr lang="en-US" dirty="0" smtClean="0"/>
          </a:p>
          <a:p>
            <a:endParaRPr lang="en-US" dirty="0" smtClean="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917" y="400050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254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Senate Bill 319 – </a:t>
            </a:r>
            <a:br>
              <a:rPr lang="en-US" dirty="0" smtClean="0"/>
            </a:br>
            <a:r>
              <a:rPr lang="en-US" dirty="0" smtClean="0"/>
              <a:t>Legal Protection</a:t>
            </a:r>
            <a:endParaRPr lang="en-US" dirty="0"/>
          </a:p>
        </p:txBody>
      </p:sp>
      <p:sp>
        <p:nvSpPr>
          <p:cNvPr id="3" name="Content Placeholder 2"/>
          <p:cNvSpPr>
            <a:spLocks noGrp="1"/>
          </p:cNvSpPr>
          <p:nvPr>
            <p:ph idx="1"/>
          </p:nvPr>
        </p:nvSpPr>
        <p:spPr/>
        <p:txBody>
          <a:bodyPr/>
          <a:lstStyle/>
          <a:p>
            <a:r>
              <a:rPr lang="en-US" dirty="0"/>
              <a:t>Section 4729.514 of the Ohio Revised Code states: A Service Entity or an employee, volunteer, or contractor of a Service Entity is not liable for or subject to any of the following for injury, death, or loss to person or property that allegedly arises from an act or omission associated with procuring, maintaining, accessing, or using naloxone under this section, unless the act or omission constitutes willful or wanton misconduct: damages in any civil action, prosecution in any criminal proceeding, or professional disciplinary </a:t>
            </a:r>
            <a:r>
              <a:rPr lang="en-US" dirty="0" smtClean="0"/>
              <a:t>action</a:t>
            </a:r>
          </a:p>
          <a:p>
            <a:r>
              <a:rPr lang="en-US" dirty="0"/>
              <a:t>Always check with your legal counsel concerning liability and other legal issues.</a:t>
            </a:r>
          </a:p>
          <a:p>
            <a:endParaRPr lang="en-US" dirty="0"/>
          </a:p>
        </p:txBody>
      </p:sp>
    </p:spTree>
    <p:extLst>
      <p:ext uri="{BB962C8B-B14F-4D97-AF65-F5344CB8AC3E}">
        <p14:creationId xmlns:p14="http://schemas.microsoft.com/office/powerpoint/2010/main" val="2791303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Senate Bill 319</a:t>
            </a:r>
            <a:endParaRPr lang="en-US" dirty="0"/>
          </a:p>
        </p:txBody>
      </p:sp>
      <p:sp>
        <p:nvSpPr>
          <p:cNvPr id="3" name="Content Placeholder 2"/>
          <p:cNvSpPr>
            <a:spLocks noGrp="1"/>
          </p:cNvSpPr>
          <p:nvPr>
            <p:ph idx="1"/>
          </p:nvPr>
        </p:nvSpPr>
        <p:spPr/>
        <p:txBody>
          <a:bodyPr/>
          <a:lstStyle/>
          <a:p>
            <a:r>
              <a:rPr lang="en-US" dirty="0" smtClean="0"/>
              <a:t>How does a Service Entity become authorized to administer naloxone?</a:t>
            </a:r>
          </a:p>
          <a:p>
            <a:pPr lvl="1"/>
            <a:r>
              <a:rPr lang="en-US" dirty="0" smtClean="0"/>
              <a:t>A physician/Board of Health must establish a written protocol for administering naloxone.  </a:t>
            </a:r>
          </a:p>
          <a:p>
            <a:pPr lvl="1"/>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0"/>
            <a:ext cx="6885709"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1010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Senate Bill 319</a:t>
            </a:r>
            <a:endParaRPr lang="en-US" dirty="0"/>
          </a:p>
        </p:txBody>
      </p:sp>
      <p:sp>
        <p:nvSpPr>
          <p:cNvPr id="3" name="Content Placeholder 2"/>
          <p:cNvSpPr>
            <a:spLocks noGrp="1"/>
          </p:cNvSpPr>
          <p:nvPr>
            <p:ph idx="1"/>
          </p:nvPr>
        </p:nvSpPr>
        <p:spPr/>
        <p:txBody>
          <a:bodyPr>
            <a:normAutofit/>
          </a:bodyPr>
          <a:lstStyle/>
          <a:p>
            <a:r>
              <a:rPr lang="en-US" dirty="0" smtClean="0"/>
              <a:t>Contents of Protocol:</a:t>
            </a:r>
            <a:endParaRPr lang="en-US" dirty="0"/>
          </a:p>
          <a:p>
            <a:pPr lvl="1"/>
            <a:r>
              <a:rPr lang="en-US" dirty="0"/>
              <a:t>A description of the clinical pharmacology of naloxone</a:t>
            </a:r>
          </a:p>
          <a:p>
            <a:pPr lvl="1"/>
            <a:r>
              <a:rPr lang="en-US" dirty="0"/>
              <a:t>Precautions and contraindications concerning the administration of naloxone</a:t>
            </a:r>
          </a:p>
          <a:p>
            <a:pPr lvl="1"/>
            <a:r>
              <a:rPr lang="en-US" dirty="0"/>
              <a:t>Any limitations concerning the individuals to whom naloxone may be administered</a:t>
            </a:r>
          </a:p>
          <a:p>
            <a:pPr lvl="1"/>
            <a:r>
              <a:rPr lang="en-US" dirty="0"/>
              <a:t>The naloxone dosage that may be administered and any variation in the dosage based on circumstances specified in the protocol</a:t>
            </a:r>
          </a:p>
          <a:p>
            <a:pPr lvl="1"/>
            <a:r>
              <a:rPr lang="en-US" dirty="0"/>
              <a:t>Labeling, storage, record-keeping, and administrative requirements</a:t>
            </a:r>
          </a:p>
          <a:p>
            <a:pPr lvl="1"/>
            <a:r>
              <a:rPr lang="en-US" dirty="0"/>
              <a:t>Training requirements that must be met before an individual can be authorized to administer naloxone</a:t>
            </a:r>
          </a:p>
          <a:p>
            <a:r>
              <a:rPr lang="en-US" dirty="0" smtClean="0"/>
              <a:t>Sample Protocol:  </a:t>
            </a:r>
            <a:r>
              <a:rPr lang="en-US" dirty="0"/>
              <a:t>www.pharmacy.ohio.gov/serviceprotocol </a:t>
            </a:r>
            <a:endParaRPr lang="en-US" dirty="0" smtClean="0"/>
          </a:p>
        </p:txBody>
      </p:sp>
    </p:spTree>
    <p:extLst>
      <p:ext uri="{BB962C8B-B14F-4D97-AF65-F5344CB8AC3E}">
        <p14:creationId xmlns:p14="http://schemas.microsoft.com/office/powerpoint/2010/main" val="2524169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Senate Bill 319 – Naloxone Procurement</a:t>
            </a:r>
            <a:endParaRPr lang="en-US" dirty="0"/>
          </a:p>
        </p:txBody>
      </p:sp>
      <p:sp>
        <p:nvSpPr>
          <p:cNvPr id="3" name="Content Placeholder 2"/>
          <p:cNvSpPr>
            <a:spLocks noGrp="1"/>
          </p:cNvSpPr>
          <p:nvPr>
            <p:ph idx="1"/>
          </p:nvPr>
        </p:nvSpPr>
        <p:spPr/>
        <p:txBody>
          <a:bodyPr/>
          <a:lstStyle/>
          <a:p>
            <a:r>
              <a:rPr lang="en-US" dirty="0" smtClean="0"/>
              <a:t>You may order naloxone from a wholesaler that is licensed by the State of Ohio Board of Pharmacy.  Ohio License verification</a:t>
            </a:r>
            <a:r>
              <a:rPr lang="en-US" dirty="0"/>
              <a:t>:  </a:t>
            </a:r>
            <a:r>
              <a:rPr lang="en-US" dirty="0" smtClean="0">
                <a:hlinkClick r:id="rId2"/>
              </a:rPr>
              <a:t>www.pharmacy.ohio.gov/licenselookup</a:t>
            </a:r>
            <a:endParaRPr lang="en-US" dirty="0" smtClean="0"/>
          </a:p>
          <a:p>
            <a:pPr lvl="1"/>
            <a:r>
              <a:rPr lang="en-US" dirty="0" smtClean="0"/>
              <a:t>Let the wholesaler know that</a:t>
            </a:r>
            <a:r>
              <a:rPr lang="en-US" dirty="0"/>
              <a:t>, effective </a:t>
            </a:r>
            <a:r>
              <a:rPr lang="en-US" dirty="0" smtClean="0"/>
              <a:t>April 6, 2017, </a:t>
            </a:r>
            <a:r>
              <a:rPr lang="en-US" dirty="0"/>
              <a:t>your organization is exempt from licensure as a terminal distributor of dangerous drugs pursuant to ORC </a:t>
            </a:r>
            <a:r>
              <a:rPr lang="en-US" dirty="0" smtClean="0"/>
              <a:t>4729.541.</a:t>
            </a:r>
            <a:endParaRPr lang="en-US" dirty="0"/>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11930"/>
            <a:ext cx="4572000" cy="284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4894" y="4011930"/>
            <a:ext cx="4269105" cy="284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2369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 Project DAWN</a:t>
            </a:r>
            <a:endParaRPr lang="en-US" dirty="0"/>
          </a:p>
        </p:txBody>
      </p:sp>
      <p:sp>
        <p:nvSpPr>
          <p:cNvPr id="3" name="Content Placeholder 2"/>
          <p:cNvSpPr>
            <a:spLocks noGrp="1"/>
          </p:cNvSpPr>
          <p:nvPr>
            <p:ph idx="1"/>
          </p:nvPr>
        </p:nvSpPr>
        <p:spPr/>
        <p:txBody>
          <a:bodyPr>
            <a:normAutofit/>
          </a:bodyPr>
          <a:lstStyle/>
          <a:p>
            <a:r>
              <a:rPr lang="en-US" dirty="0" smtClean="0"/>
              <a:t>Lake County General Health District provides training on naloxone administration through Project DAWN</a:t>
            </a:r>
          </a:p>
          <a:p>
            <a:r>
              <a:rPr lang="en-US" dirty="0" smtClean="0"/>
              <a:t>DAWN = Deaths Avoided With Naloxone</a:t>
            </a:r>
          </a:p>
          <a:p>
            <a:r>
              <a:rPr lang="en-US" dirty="0"/>
              <a:t>Pilot project developed by Ohio Department of </a:t>
            </a:r>
            <a:r>
              <a:rPr lang="en-US" dirty="0" smtClean="0"/>
              <a:t>Health to reduce opioid overdose fatality</a:t>
            </a:r>
          </a:p>
          <a:p>
            <a:r>
              <a:rPr lang="en-US" dirty="0" smtClean="0"/>
              <a:t>Project DAWN is a community-based overdose education and naloxone distribution program.</a:t>
            </a:r>
          </a:p>
          <a:p>
            <a:pPr marL="342900" lvl="1">
              <a:buClr>
                <a:schemeClr val="accent1"/>
              </a:buClr>
            </a:pPr>
            <a:endParaRPr lang="en-US" dirty="0"/>
          </a:p>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4371110"/>
            <a:ext cx="3363444"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686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 Project DAWN</a:t>
            </a:r>
            <a:endParaRPr lang="en-US" dirty="0"/>
          </a:p>
        </p:txBody>
      </p:sp>
      <p:sp>
        <p:nvSpPr>
          <p:cNvPr id="3" name="Content Placeholder 2"/>
          <p:cNvSpPr>
            <a:spLocks noGrp="1"/>
          </p:cNvSpPr>
          <p:nvPr>
            <p:ph idx="1"/>
          </p:nvPr>
        </p:nvSpPr>
        <p:spPr/>
        <p:txBody>
          <a:bodyPr/>
          <a:lstStyle/>
          <a:p>
            <a:r>
              <a:rPr lang="en-US" dirty="0" smtClean="0"/>
              <a:t>Project DAWN participants receiving training on:</a:t>
            </a:r>
          </a:p>
          <a:p>
            <a:pPr lvl="1"/>
            <a:r>
              <a:rPr lang="en-US" dirty="0"/>
              <a:t>Recognizing the signs and symptoms of </a:t>
            </a:r>
            <a:r>
              <a:rPr lang="en-US" dirty="0" smtClean="0"/>
              <a:t>overdose</a:t>
            </a:r>
          </a:p>
          <a:p>
            <a:pPr lvl="1"/>
            <a:r>
              <a:rPr lang="en-US" dirty="0" smtClean="0"/>
              <a:t>Performing </a:t>
            </a:r>
            <a:r>
              <a:rPr lang="en-US" dirty="0"/>
              <a:t>rescue </a:t>
            </a:r>
            <a:r>
              <a:rPr lang="en-US" dirty="0" smtClean="0"/>
              <a:t>breathing</a:t>
            </a:r>
          </a:p>
          <a:p>
            <a:pPr lvl="1"/>
            <a:r>
              <a:rPr lang="en-US" dirty="0" smtClean="0"/>
              <a:t>Calling </a:t>
            </a:r>
            <a:r>
              <a:rPr lang="en-US" dirty="0"/>
              <a:t>emergency medical </a:t>
            </a:r>
            <a:r>
              <a:rPr lang="en-US" dirty="0" smtClean="0"/>
              <a:t>services</a:t>
            </a:r>
          </a:p>
          <a:p>
            <a:pPr lvl="1"/>
            <a:r>
              <a:rPr lang="en-US" dirty="0"/>
              <a:t>Administering intranasal Naloxone</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014107"/>
            <a:ext cx="4191000" cy="2843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293" y="4014107"/>
            <a:ext cx="4263707" cy="2843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321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get help in </a:t>
            </a:r>
            <a:br>
              <a:rPr lang="en-US" dirty="0" smtClean="0"/>
            </a:br>
            <a:r>
              <a:rPr lang="en-US" dirty="0" smtClean="0"/>
              <a:t>Lake County</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2362200"/>
            <a:ext cx="3867150" cy="2758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4668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r>
              <a:rPr lang="en-US" dirty="0" smtClean="0"/>
              <a:t>CDC Foundation, </a:t>
            </a:r>
            <a:r>
              <a:rPr lang="en-US" dirty="0" smtClean="0">
                <a:hlinkClick r:id="rId2"/>
              </a:rPr>
              <a:t>http</a:t>
            </a:r>
            <a:r>
              <a:rPr lang="en-US" dirty="0">
                <a:hlinkClick r:id="rId2"/>
              </a:rPr>
              <a:t>://</a:t>
            </a:r>
            <a:r>
              <a:rPr lang="en-US" dirty="0" smtClean="0">
                <a:hlinkClick r:id="rId2"/>
              </a:rPr>
              <a:t>www.cdcfoundation.org/businesspulse/opioid-overdose-epidemic</a:t>
            </a:r>
            <a:endParaRPr lang="en-US" dirty="0" smtClean="0"/>
          </a:p>
          <a:p>
            <a:pPr marL="114300" indent="0">
              <a:buNone/>
            </a:pPr>
            <a:endParaRPr lang="en-US" dirty="0" smtClean="0"/>
          </a:p>
          <a:p>
            <a:r>
              <a:rPr lang="en-US" dirty="0"/>
              <a:t>Henry J. Kaiser Family Foundation, </a:t>
            </a:r>
            <a:r>
              <a:rPr lang="en-US" dirty="0">
                <a:hlinkClick r:id="rId3"/>
              </a:rPr>
              <a:t>http://kff.org/state-category/health-status/opioids/</a:t>
            </a:r>
            <a:endParaRPr lang="en-US" dirty="0"/>
          </a:p>
          <a:p>
            <a:pPr marL="114300" indent="0">
              <a:buNone/>
            </a:pPr>
            <a:endParaRPr lang="en-US" dirty="0" smtClean="0"/>
          </a:p>
          <a:p>
            <a:r>
              <a:rPr lang="en-US" dirty="0" smtClean="0"/>
              <a:t>Lake County General Health District, </a:t>
            </a:r>
            <a:r>
              <a:rPr lang="en-US" i="1" dirty="0" smtClean="0"/>
              <a:t>Lake County Unintentional Drug Overdose Deaths/Poisonings 2015</a:t>
            </a:r>
          </a:p>
          <a:p>
            <a:endParaRPr lang="en-US" dirty="0" smtClean="0"/>
          </a:p>
          <a:p>
            <a:pPr marL="114300" indent="0">
              <a:buNone/>
            </a:pPr>
            <a:endParaRPr lang="en-US" dirty="0"/>
          </a:p>
        </p:txBody>
      </p:sp>
    </p:spTree>
    <p:extLst>
      <p:ext uri="{BB962C8B-B14F-4D97-AF65-F5344CB8AC3E}">
        <p14:creationId xmlns:p14="http://schemas.microsoft.com/office/powerpoint/2010/main" val="531925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r>
              <a:rPr lang="en-US" dirty="0"/>
              <a:t>Ohio Bureau of Workers’ Compensation, </a:t>
            </a:r>
            <a:r>
              <a:rPr lang="en-US" dirty="0">
                <a:hlinkClick r:id="rId2"/>
              </a:rPr>
              <a:t>https://bwc.expoplanner.com/files/6/SpeakerFiles/726_470_3921_Handout_A_Look_at_the_Impact_of_Opioid_Analgesics_on_the_Body_Systems_OSC_2017.pdf</a:t>
            </a:r>
            <a:r>
              <a:rPr lang="en-US" dirty="0"/>
              <a:t> </a:t>
            </a:r>
          </a:p>
          <a:p>
            <a:endParaRPr lang="en-US" dirty="0" smtClean="0"/>
          </a:p>
          <a:p>
            <a:r>
              <a:rPr lang="en-US" dirty="0"/>
              <a:t>Ohio Department of Health, </a:t>
            </a:r>
            <a:r>
              <a:rPr lang="en-US" dirty="0">
                <a:hlinkClick r:id="rId3"/>
              </a:rPr>
              <a:t>https://</a:t>
            </a:r>
            <a:r>
              <a:rPr lang="en-US" dirty="0" smtClean="0">
                <a:hlinkClick r:id="rId3"/>
              </a:rPr>
              <a:t>www.odh.ohio.gov/health/vipp/drug/ProjectDAWN.aspx</a:t>
            </a:r>
            <a:endParaRPr lang="en-US" dirty="0" smtClean="0"/>
          </a:p>
          <a:p>
            <a:endParaRPr lang="en-US" dirty="0" smtClean="0"/>
          </a:p>
          <a:p>
            <a:pPr marL="114300" indent="0">
              <a:buNone/>
            </a:pPr>
            <a:endParaRPr lang="en-US" dirty="0"/>
          </a:p>
          <a:p>
            <a:endParaRPr lang="en-US" dirty="0"/>
          </a:p>
          <a:p>
            <a:endParaRPr lang="en-US" dirty="0" smtClean="0"/>
          </a:p>
          <a:p>
            <a:endParaRPr lang="en-US" dirty="0" smtClean="0"/>
          </a:p>
        </p:txBody>
      </p:sp>
    </p:spTree>
    <p:extLst>
      <p:ext uri="{BB962C8B-B14F-4D97-AF65-F5344CB8AC3E}">
        <p14:creationId xmlns:p14="http://schemas.microsoft.com/office/powerpoint/2010/main" val="331079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r>
              <a:rPr lang="en-US" dirty="0"/>
              <a:t>Ohio Pharmacy Board,  </a:t>
            </a:r>
            <a:r>
              <a:rPr lang="en-US" dirty="0">
                <a:hlinkClick r:id="rId2"/>
              </a:rPr>
              <a:t>https://pharmacy.ohio.gov/Documents/Pubs/Naloxone/Service%20Entity%20Resources/Guidance%20Document%20-%</a:t>
            </a:r>
            <a:r>
              <a:rPr lang="en-US" dirty="0" smtClean="0">
                <a:hlinkClick r:id="rId2"/>
              </a:rPr>
              <a:t>20Naloxone%20for%20Administration%20by%20Service%20Entity%20Personnel.pdf</a:t>
            </a:r>
            <a:endParaRPr lang="en-US" dirty="0" smtClean="0"/>
          </a:p>
          <a:p>
            <a:pPr marL="114300" indent="0">
              <a:buNone/>
            </a:pPr>
            <a:endParaRPr lang="en-US" dirty="0" smtClean="0"/>
          </a:p>
          <a:p>
            <a:r>
              <a:rPr lang="en-US" dirty="0"/>
              <a:t>Ohio Senate Bill 319, </a:t>
            </a:r>
            <a:r>
              <a:rPr lang="en-US" dirty="0" smtClean="0">
                <a:hlinkClick r:id="rId3"/>
              </a:rPr>
              <a:t>https</a:t>
            </a:r>
            <a:r>
              <a:rPr lang="en-US" dirty="0">
                <a:hlinkClick r:id="rId3"/>
              </a:rPr>
              <a:t>://</a:t>
            </a:r>
            <a:r>
              <a:rPr lang="en-US" dirty="0" smtClean="0">
                <a:hlinkClick r:id="rId3"/>
              </a:rPr>
              <a:t>www.legislature.ohio.gov/download?key=6079&amp;format=pdf</a:t>
            </a:r>
            <a:endParaRPr lang="en-US" dirty="0" smtClean="0"/>
          </a:p>
          <a:p>
            <a:endParaRPr lang="en-US" dirty="0"/>
          </a:p>
          <a:p>
            <a:pPr marL="114300" indent="0">
              <a:buNone/>
            </a:pPr>
            <a:endParaRPr lang="en-US" dirty="0" smtClean="0"/>
          </a:p>
          <a:p>
            <a:endParaRPr lang="en-US" dirty="0"/>
          </a:p>
        </p:txBody>
      </p:sp>
    </p:spTree>
    <p:extLst>
      <p:ext uri="{BB962C8B-B14F-4D97-AF65-F5344CB8AC3E}">
        <p14:creationId xmlns:p14="http://schemas.microsoft.com/office/powerpoint/2010/main" val="580942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Opioids/Opiates?</a:t>
            </a:r>
            <a:endParaRPr lang="en-US" dirty="0"/>
          </a:p>
        </p:txBody>
      </p:sp>
      <p:sp>
        <p:nvSpPr>
          <p:cNvPr id="3" name="Content Placeholder 2"/>
          <p:cNvSpPr>
            <a:spLocks noGrp="1"/>
          </p:cNvSpPr>
          <p:nvPr>
            <p:ph idx="1"/>
          </p:nvPr>
        </p:nvSpPr>
        <p:spPr/>
        <p:txBody>
          <a:bodyPr/>
          <a:lstStyle/>
          <a:p>
            <a:r>
              <a:rPr lang="en-US" dirty="0" smtClean="0"/>
              <a:t>Opioids are pain-relieving drugs that interact with opioid receptors on nerve cells in the body and brain.</a:t>
            </a:r>
          </a:p>
          <a:p>
            <a:r>
              <a:rPr lang="en-US" dirty="0" smtClean="0"/>
              <a:t>Opioids are generally safe when taken for a short time as prescribed by a doctor.</a:t>
            </a:r>
          </a:p>
          <a:p>
            <a:r>
              <a:rPr lang="en-US" dirty="0" smtClean="0"/>
              <a:t>Opioids are frequently misused because, in addition to pain relief,  they produce euphoria.</a:t>
            </a:r>
          </a:p>
          <a:p>
            <a:r>
              <a:rPr lang="en-US" dirty="0" smtClean="0"/>
              <a:t>Regular use of opioids, even as prescribed by a doctor, can produce dependence.</a:t>
            </a:r>
          </a:p>
          <a:p>
            <a:r>
              <a:rPr lang="en-US" dirty="0" smtClean="0"/>
              <a:t>When misused or abused, opioid pain relievers can lead to fatal overdose.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5019" y="5261264"/>
            <a:ext cx="2128981" cy="159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9208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dirty="0"/>
              <a:t>National Institute on Drug Abuse, </a:t>
            </a:r>
            <a:r>
              <a:rPr lang="en-US" dirty="0">
                <a:hlinkClick r:id="rId2"/>
              </a:rPr>
              <a:t>https://www.drugabuse.gov/drugs-abuse/opioids</a:t>
            </a:r>
            <a:endParaRPr lang="en-US" dirty="0"/>
          </a:p>
          <a:p>
            <a:pPr marL="114300" indent="0">
              <a:buNone/>
            </a:pPr>
            <a:endParaRPr lang="en-US" dirty="0"/>
          </a:p>
          <a:p>
            <a:r>
              <a:rPr lang="en-US" dirty="0"/>
              <a:t>United States Centers for Disease Control and Prevention, </a:t>
            </a:r>
            <a:r>
              <a:rPr lang="en-US" dirty="0">
                <a:hlinkClick r:id="rId3"/>
              </a:rPr>
              <a:t>https://blogs.cdc.gov/niosh-science-blog/2015/12/21/opioid-overdose/</a:t>
            </a:r>
            <a:endParaRPr lang="en-US" dirty="0"/>
          </a:p>
          <a:p>
            <a:endParaRPr lang="en-US" dirty="0"/>
          </a:p>
        </p:txBody>
      </p:sp>
    </p:spTree>
    <p:extLst>
      <p:ext uri="{BB962C8B-B14F-4D97-AF65-F5344CB8AC3E}">
        <p14:creationId xmlns:p14="http://schemas.microsoft.com/office/powerpoint/2010/main" val="3217973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Thanks</a:t>
            </a:r>
            <a:endParaRPr lang="en-US" dirty="0"/>
          </a:p>
        </p:txBody>
      </p:sp>
      <p:sp>
        <p:nvSpPr>
          <p:cNvPr id="3" name="Content Placeholder 2"/>
          <p:cNvSpPr>
            <a:spLocks noGrp="1"/>
          </p:cNvSpPr>
          <p:nvPr>
            <p:ph idx="1"/>
          </p:nvPr>
        </p:nvSpPr>
        <p:spPr/>
        <p:txBody>
          <a:bodyPr/>
          <a:lstStyle/>
          <a:p>
            <a:r>
              <a:rPr lang="en-US" dirty="0" smtClean="0"/>
              <a:t>David </a:t>
            </a:r>
            <a:r>
              <a:rPr lang="en-US" dirty="0" err="1" smtClean="0"/>
              <a:t>Frisone</a:t>
            </a:r>
            <a:r>
              <a:rPr lang="en-US" dirty="0" smtClean="0"/>
              <a:t>, Director, Lake County Narcotics Agency</a:t>
            </a:r>
          </a:p>
          <a:p>
            <a:r>
              <a:rPr lang="en-US" dirty="0" smtClean="0"/>
              <a:t>John </a:t>
            </a:r>
            <a:r>
              <a:rPr lang="en-US" dirty="0" err="1" smtClean="0"/>
              <a:t>Gielink</a:t>
            </a:r>
            <a:r>
              <a:rPr lang="en-US" dirty="0" smtClean="0"/>
              <a:t>, Chief, Mentor-on-the-Lake  Police Department</a:t>
            </a:r>
          </a:p>
          <a:p>
            <a:r>
              <a:rPr lang="en-US" dirty="0" smtClean="0"/>
              <a:t>Dr. Nancy Rodway, Medical Director, Lake County General Health District</a:t>
            </a:r>
          </a:p>
          <a:p>
            <a:r>
              <a:rPr lang="en-US" dirty="0" smtClean="0"/>
              <a:t>Frank Whittaker, Chief, Painesville Township Fire Department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733800"/>
            <a:ext cx="510540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1559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1100"/>
            <a:ext cx="84582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036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685800" y="4572000"/>
            <a:ext cx="6461760" cy="1676400"/>
          </a:xfrm>
        </p:spPr>
        <p:txBody>
          <a:bodyPr>
            <a:normAutofit/>
          </a:bodyPr>
          <a:lstStyle/>
          <a:p>
            <a:r>
              <a:rPr lang="en-US" dirty="0" smtClean="0"/>
              <a:t>Dawn Cole</a:t>
            </a:r>
          </a:p>
          <a:p>
            <a:r>
              <a:rPr lang="en-US" dirty="0" smtClean="0"/>
              <a:t>Lake County General Health District</a:t>
            </a:r>
          </a:p>
          <a:p>
            <a:r>
              <a:rPr lang="en-US" dirty="0" smtClean="0"/>
              <a:t>440-350-2417</a:t>
            </a:r>
          </a:p>
          <a:p>
            <a:r>
              <a:rPr lang="en-US" dirty="0" smtClean="0"/>
              <a:t>dcole@lcghd.org</a:t>
            </a:r>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696277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581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Opioids</a:t>
            </a:r>
            <a:endParaRPr lang="en-US" dirty="0"/>
          </a:p>
        </p:txBody>
      </p:sp>
      <p:sp>
        <p:nvSpPr>
          <p:cNvPr id="3" name="Content Placeholder 2"/>
          <p:cNvSpPr>
            <a:spLocks noGrp="1"/>
          </p:cNvSpPr>
          <p:nvPr>
            <p:ph idx="1"/>
          </p:nvPr>
        </p:nvSpPr>
        <p:spPr/>
        <p:txBody>
          <a:bodyPr/>
          <a:lstStyle/>
          <a:p>
            <a:r>
              <a:rPr lang="en-US" dirty="0" err="1" smtClean="0"/>
              <a:t>Carfentanil</a:t>
            </a:r>
            <a:endParaRPr lang="en-US" dirty="0" smtClean="0"/>
          </a:p>
          <a:p>
            <a:r>
              <a:rPr lang="en-US" dirty="0" smtClean="0"/>
              <a:t>Codeine</a:t>
            </a:r>
          </a:p>
          <a:p>
            <a:r>
              <a:rPr lang="en-US" dirty="0" smtClean="0"/>
              <a:t>Demerol</a:t>
            </a:r>
          </a:p>
          <a:p>
            <a:r>
              <a:rPr lang="en-US" dirty="0" err="1" smtClean="0"/>
              <a:t>Dilaudid</a:t>
            </a:r>
            <a:endParaRPr lang="en-US" dirty="0" smtClean="0"/>
          </a:p>
          <a:p>
            <a:r>
              <a:rPr lang="en-US" dirty="0" smtClean="0"/>
              <a:t>Fentanyl</a:t>
            </a:r>
          </a:p>
          <a:p>
            <a:r>
              <a:rPr lang="en-US" dirty="0" smtClean="0"/>
              <a:t>Heroin </a:t>
            </a:r>
          </a:p>
          <a:p>
            <a:r>
              <a:rPr lang="en-US" dirty="0" smtClean="0"/>
              <a:t>Hydrocodone (Vicodin®) </a:t>
            </a:r>
          </a:p>
          <a:p>
            <a:r>
              <a:rPr lang="en-US" dirty="0" smtClean="0"/>
              <a:t>Methadone</a:t>
            </a:r>
          </a:p>
          <a:p>
            <a:r>
              <a:rPr lang="en-US" dirty="0" smtClean="0"/>
              <a:t>Morphine</a:t>
            </a:r>
          </a:p>
          <a:p>
            <a:r>
              <a:rPr lang="en-US" dirty="0" smtClean="0"/>
              <a:t>Oxycodone (OxyContin®)</a:t>
            </a:r>
          </a:p>
          <a:p>
            <a:r>
              <a:rPr lang="en-US" dirty="0" smtClean="0"/>
              <a:t>Tramadol</a:t>
            </a:r>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5029200"/>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514600"/>
            <a:ext cx="2648716" cy="237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87" y="533400"/>
            <a:ext cx="25146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8067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naloxone (Narcan®)?</a:t>
            </a:r>
            <a:endParaRPr lang="en-US" dirty="0"/>
          </a:p>
        </p:txBody>
      </p:sp>
      <p:sp>
        <p:nvSpPr>
          <p:cNvPr id="3" name="Text Placeholder 2"/>
          <p:cNvSpPr>
            <a:spLocks noGrp="1"/>
          </p:cNvSpPr>
          <p:nvPr>
            <p:ph type="body"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382" y="990600"/>
            <a:ext cx="5518781"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8334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Naloxone?</a:t>
            </a:r>
            <a:endParaRPr lang="en-US" dirty="0"/>
          </a:p>
        </p:txBody>
      </p:sp>
      <p:sp>
        <p:nvSpPr>
          <p:cNvPr id="3" name="Content Placeholder 2"/>
          <p:cNvSpPr>
            <a:spLocks noGrp="1"/>
          </p:cNvSpPr>
          <p:nvPr>
            <p:ph idx="1"/>
          </p:nvPr>
        </p:nvSpPr>
        <p:spPr/>
        <p:txBody>
          <a:bodyPr>
            <a:normAutofit/>
          </a:bodyPr>
          <a:lstStyle/>
          <a:p>
            <a:r>
              <a:rPr lang="en-US" dirty="0"/>
              <a:t>Naloxone (also known as Narcan) is a </a:t>
            </a:r>
            <a:r>
              <a:rPr lang="en-US" dirty="0" smtClean="0"/>
              <a:t>medication </a:t>
            </a:r>
            <a:r>
              <a:rPr lang="en-US" dirty="0"/>
              <a:t>that can reverse an overdose caused by an opioid drug</a:t>
            </a:r>
            <a:r>
              <a:rPr lang="en-US" dirty="0" smtClean="0"/>
              <a:t>. </a:t>
            </a:r>
            <a:endParaRPr lang="en-US" dirty="0"/>
          </a:p>
          <a:p>
            <a:r>
              <a:rPr lang="en-US" dirty="0" smtClean="0"/>
              <a:t>Naloxone </a:t>
            </a:r>
            <a:r>
              <a:rPr lang="en-US" dirty="0"/>
              <a:t>blocks the effects of opioids on the brain and </a:t>
            </a:r>
            <a:r>
              <a:rPr lang="en-US" dirty="0" smtClean="0"/>
              <a:t>restores </a:t>
            </a:r>
            <a:r>
              <a:rPr lang="en-US" dirty="0"/>
              <a:t>breathing</a:t>
            </a:r>
            <a:r>
              <a:rPr lang="en-US" dirty="0" smtClean="0"/>
              <a:t>. </a:t>
            </a:r>
            <a:endParaRPr lang="en-US" dirty="0"/>
          </a:p>
          <a:p>
            <a:r>
              <a:rPr lang="en-US" dirty="0"/>
              <a:t>Naloxone has been used safely by emergency medical professionals for more than 40 years and has only this one critical function: to reverse the effects of opioids in order to prevent overdose </a:t>
            </a:r>
            <a:r>
              <a:rPr lang="en-US" dirty="0" smtClean="0"/>
              <a:t>death.</a:t>
            </a:r>
            <a:endParaRPr lang="en-US" dirty="0"/>
          </a:p>
          <a:p>
            <a:r>
              <a:rPr lang="en-US" dirty="0"/>
              <a:t>Naloxone has no potential for abuse</a:t>
            </a:r>
            <a:r>
              <a:rPr lang="en-US" dirty="0" smtClean="0"/>
              <a:t>.</a:t>
            </a:r>
            <a:endParaRPr lang="en-US" dirty="0"/>
          </a:p>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0"/>
            <a:ext cx="1607127" cy="160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565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Naloxone?</a:t>
            </a:r>
            <a:endParaRPr lang="en-US" dirty="0"/>
          </a:p>
        </p:txBody>
      </p:sp>
      <p:sp>
        <p:nvSpPr>
          <p:cNvPr id="3" name="Content Placeholder 2"/>
          <p:cNvSpPr>
            <a:spLocks noGrp="1"/>
          </p:cNvSpPr>
          <p:nvPr>
            <p:ph idx="1"/>
          </p:nvPr>
        </p:nvSpPr>
        <p:spPr/>
        <p:txBody>
          <a:bodyPr/>
          <a:lstStyle/>
          <a:p>
            <a:r>
              <a:rPr lang="en-US" dirty="0"/>
              <a:t>If naloxone is administered to a person who is dependent on opioids, it will produce withdrawal symptoms. Withdrawal, although uncomfortable, is not life-threatening</a:t>
            </a:r>
          </a:p>
          <a:p>
            <a:r>
              <a:rPr lang="en-US" dirty="0"/>
              <a:t>Naloxone </a:t>
            </a:r>
            <a:r>
              <a:rPr lang="en-US" b="1" u="sng" dirty="0"/>
              <a:t>does not</a:t>
            </a:r>
            <a:r>
              <a:rPr lang="en-US" dirty="0"/>
              <a:t> reverse overdoses that are caused by non-opioid drugs, such as cocaine, </a:t>
            </a:r>
            <a:r>
              <a:rPr lang="en-US" dirty="0" smtClean="0"/>
              <a:t>ecstasy, benzodiazepines </a:t>
            </a:r>
            <a:r>
              <a:rPr lang="en-US" dirty="0"/>
              <a:t>(e.g. </a:t>
            </a:r>
            <a:r>
              <a:rPr lang="en-US" dirty="0" smtClean="0"/>
              <a:t>Xanax</a:t>
            </a:r>
            <a:r>
              <a:rPr lang="en-US" dirty="0"/>
              <a:t>, </a:t>
            </a:r>
            <a:r>
              <a:rPr lang="en-US" dirty="0" err="1"/>
              <a:t>Klonopin</a:t>
            </a:r>
            <a:r>
              <a:rPr lang="en-US" dirty="0"/>
              <a:t> and Valium), methamphetamines, </a:t>
            </a:r>
            <a:r>
              <a:rPr lang="en-US" dirty="0" smtClean="0"/>
              <a:t>LSD, GHB, Ketamine, other club drugs, </a:t>
            </a:r>
            <a:r>
              <a:rPr lang="en-US" dirty="0" err="1" smtClean="0"/>
              <a:t>steriods</a:t>
            </a:r>
            <a:r>
              <a:rPr lang="en-US" dirty="0" smtClean="0"/>
              <a:t>, or alcohol.</a:t>
            </a:r>
            <a:endParaRPr lang="en-US" dirty="0"/>
          </a:p>
        </p:txBody>
      </p:sp>
    </p:spTree>
    <p:extLst>
      <p:ext uri="{BB962C8B-B14F-4D97-AF65-F5344CB8AC3E}">
        <p14:creationId xmlns:p14="http://schemas.microsoft.com/office/powerpoint/2010/main" val="3167952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Deeper look at opioid Epidemic</a:t>
            </a:r>
            <a:endParaRPr lang="en-US" dirty="0"/>
          </a:p>
        </p:txBody>
      </p:sp>
      <p:sp>
        <p:nvSpPr>
          <p:cNvPr id="3" name="Text Placeholder 2"/>
          <p:cNvSpPr>
            <a:spLocks noGrp="1"/>
          </p:cNvSpPr>
          <p:nvPr>
            <p:ph type="body"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000250"/>
            <a:ext cx="4286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750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 overdose in Ohio</a:t>
            </a:r>
            <a:endParaRPr lang="en-US" dirty="0"/>
          </a:p>
        </p:txBody>
      </p:sp>
      <p:sp>
        <p:nvSpPr>
          <p:cNvPr id="3" name="Content Placeholder 2"/>
          <p:cNvSpPr>
            <a:spLocks noGrp="1"/>
          </p:cNvSpPr>
          <p:nvPr>
            <p:ph idx="1"/>
          </p:nvPr>
        </p:nvSpPr>
        <p:spPr/>
        <p:txBody>
          <a:bodyPr/>
          <a:lstStyle/>
          <a:p>
            <a:r>
              <a:rPr lang="en-US" dirty="0" smtClean="0"/>
              <a:t>In </a:t>
            </a:r>
            <a:r>
              <a:rPr lang="en-US" dirty="0"/>
              <a:t>2007, drug overdose became the leading cause for unintentional injury death in </a:t>
            </a:r>
            <a:r>
              <a:rPr lang="en-US" dirty="0" smtClean="0"/>
              <a:t>Ohio</a:t>
            </a:r>
          </a:p>
          <a:p>
            <a:r>
              <a:rPr lang="en-US" dirty="0" smtClean="0"/>
              <a:t>Drug overdose fatalities cost Ohioans </a:t>
            </a:r>
            <a:r>
              <a:rPr lang="en-US" b="1" dirty="0" smtClean="0"/>
              <a:t>$4.9 million each year</a:t>
            </a:r>
            <a:r>
              <a:rPr lang="en-US" dirty="0" smtClean="0"/>
              <a:t> in direct medical costs.</a:t>
            </a:r>
          </a:p>
          <a:p>
            <a:r>
              <a:rPr lang="en-US" dirty="0" smtClean="0"/>
              <a:t>On </a:t>
            </a:r>
            <a:r>
              <a:rPr lang="en-US" dirty="0"/>
              <a:t>average, </a:t>
            </a:r>
            <a:r>
              <a:rPr lang="en-US" b="1" dirty="0"/>
              <a:t>six people die every day</a:t>
            </a:r>
            <a:r>
              <a:rPr lang="en-US" dirty="0"/>
              <a:t> in Ohio due to drug </a:t>
            </a:r>
            <a:r>
              <a:rPr lang="en-US" dirty="0" smtClean="0"/>
              <a:t>overdose</a:t>
            </a:r>
          </a:p>
          <a:p>
            <a:r>
              <a:rPr lang="en-US" dirty="0" smtClean="0"/>
              <a:t>75</a:t>
            </a:r>
            <a:r>
              <a:rPr lang="en-US" dirty="0"/>
              <a:t>% of overdose deaths in Ohio involve an opioid</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113" y="0"/>
            <a:ext cx="163988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8636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1316</TotalTime>
  <Words>1708</Words>
  <Application>Microsoft Office PowerPoint</Application>
  <PresentationFormat>On-screen Show (4:3)</PresentationFormat>
  <Paragraphs>173</Paragraphs>
  <Slides>33</Slides>
  <Notes>8</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Adjacency</vt:lpstr>
      <vt:lpstr>Naloxone in the Workplace</vt:lpstr>
      <vt:lpstr>Discussion Topics</vt:lpstr>
      <vt:lpstr>What are Opioids/Opiates?</vt:lpstr>
      <vt:lpstr>Examples of Opioids</vt:lpstr>
      <vt:lpstr>What is naloxone (Narcan®)?</vt:lpstr>
      <vt:lpstr>What is Naloxone?</vt:lpstr>
      <vt:lpstr>What is Naloxone?</vt:lpstr>
      <vt:lpstr>Deeper look at opioid Epidemic</vt:lpstr>
      <vt:lpstr>Drug overdose in Ohio</vt:lpstr>
      <vt:lpstr>Drug Overdose in Ohio</vt:lpstr>
      <vt:lpstr>We’re in the midst of a national opioid overdose epidemic.</vt:lpstr>
      <vt:lpstr>How much is 33,000?</vt:lpstr>
      <vt:lpstr>Speaking of Lake County, Ohio….</vt:lpstr>
      <vt:lpstr>How do opioids affect the workplace?</vt:lpstr>
      <vt:lpstr>How do opioids affect the workplace?</vt:lpstr>
      <vt:lpstr>What can a workplace do?</vt:lpstr>
      <vt:lpstr>Naloxone is one evidence-based practice aimed at reducing opioid overdose.</vt:lpstr>
      <vt:lpstr>Ohio Senate Bill 319 </vt:lpstr>
      <vt:lpstr>Ohio Senate Bill 319 –  Service Entity</vt:lpstr>
      <vt:lpstr>Ohio Senate Bill 319 –  Legal Protection</vt:lpstr>
      <vt:lpstr>Ohio Senate Bill 319</vt:lpstr>
      <vt:lpstr>Ohio Senate Bill 319</vt:lpstr>
      <vt:lpstr>Ohio Senate Bill 319 – Naloxone Procurement</vt:lpstr>
      <vt:lpstr>Training – Project DAWN</vt:lpstr>
      <vt:lpstr>Training – Project DAWN</vt:lpstr>
      <vt:lpstr>Where to get help in  Lake County</vt:lpstr>
      <vt:lpstr>References</vt:lpstr>
      <vt:lpstr>References</vt:lpstr>
      <vt:lpstr>References</vt:lpstr>
      <vt:lpstr>References</vt:lpstr>
      <vt:lpstr>Special Thanks</vt:lpstr>
      <vt:lpstr>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Naloxone in the Workplace</dc:title>
  <dc:creator>Cole, Dawn</dc:creator>
  <cp:lastModifiedBy>Cole, Dawn</cp:lastModifiedBy>
  <cp:revision>45</cp:revision>
  <cp:lastPrinted>2017-05-15T12:05:29Z</cp:lastPrinted>
  <dcterms:created xsi:type="dcterms:W3CDTF">2017-05-09T12:15:38Z</dcterms:created>
  <dcterms:modified xsi:type="dcterms:W3CDTF">2017-05-16T19:55:11Z</dcterms:modified>
</cp:coreProperties>
</file>